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5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98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71" d="100"/>
          <a:sy n="71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EB4A24-F76C-4F94-A051-B5CA9B8A0190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CCA282-D317-4A4F-8A8C-3C348A5C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AD9C-DF6B-4D93-9241-AFDF47074F87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06B6F-A555-4101-A0BF-889D2E0E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ECF69-967A-49F8-890E-6F5F8DD5F182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2110B-E225-4EC5-82C2-6A37DD2E1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ABB46-6CCD-4AF8-BDE2-75480F0721C5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7937-F3A2-40AC-AF75-016C2E476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E00EE-D875-4910-94E4-33C95C83AA39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1D8F-5BB0-4E99-9275-304479CE4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A3C8-D26B-4F3D-AC83-6E2A0A0BBA1C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61557-79C7-49E0-98F0-D34E3C0FE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B19E-83C0-4F55-8CDB-82E71FDF4373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E8530-16F5-4A38-9C7E-4361DCC83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AB35D-36E8-4A6F-A39C-EE2B1381E2DD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8C2AA-EECA-4852-B16C-414C76A87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C94E3-AF65-4761-AA7D-CA26B5C63BFF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6BBA9-5F97-4AD1-8EDB-C28C0C5A7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38136-0B69-44EA-B1A1-354C70531F42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BAB44-C364-47C0-ACA1-F7F8C98EC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5306-2707-493D-B7E4-12D876BB923D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4F0DE-3797-445B-990B-1FB4410D6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1FB1-93C8-4168-93AB-57EF32699510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07A2F-E98D-4E5A-BD2F-273351410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390320-42E6-4659-815F-52935441F63E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D15A38-B380-4F42-86B8-B4ED73C3D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/>
          <a:lstStyle/>
          <a:p>
            <a:r>
              <a:rPr lang="en-US" sz="6000" b="1" smtClean="0"/>
              <a:t/>
            </a:r>
            <a:br>
              <a:rPr lang="en-US" sz="6000" b="1" smtClean="0"/>
            </a:br>
            <a:r>
              <a:rPr lang="en-US" sz="11500" b="1" smtClean="0"/>
              <a:t>Introduction to Poetry!</a:t>
            </a:r>
            <a:br>
              <a:rPr lang="en-US" sz="11500" b="1" smtClean="0"/>
            </a:br>
            <a:r>
              <a:rPr lang="en-US" sz="11500" b="1" smtClean="0"/>
              <a:t/>
            </a:r>
            <a:br>
              <a:rPr lang="en-US" sz="11500" b="1" smtClean="0"/>
            </a:br>
            <a:endParaRPr lang="en-US" sz="11500" b="1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0713" y="3657600"/>
            <a:ext cx="5256212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41275"/>
            <a:ext cx="91440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300" b="1">
                <a:latin typeface="Calibri" pitchFamily="34" charset="0"/>
              </a:rPr>
              <a:t>Consonance: A pleasing combination of sounds; refers to repetition of consonant sounds in stressed syllables</a:t>
            </a:r>
            <a:r>
              <a:rPr lang="en-US" sz="4800" b="1">
                <a:latin typeface="Calibri" pitchFamily="34" charset="0"/>
              </a:rPr>
              <a:t>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1288" y="2195513"/>
            <a:ext cx="37814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81000" y="333375"/>
            <a:ext cx="83058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latin typeface="Calibri" pitchFamily="34" charset="0"/>
              </a:rPr>
              <a:t>End Rhyme: is when words rhyme at the ends of lines.</a:t>
            </a:r>
            <a:endParaRPr lang="en-US" sz="5400">
              <a:latin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5" y="1903413"/>
            <a:ext cx="46672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4300" y="222250"/>
            <a:ext cx="88392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latin typeface="Calibri" pitchFamily="34" charset="0"/>
              </a:rPr>
              <a:t>Internal Rhyme: is when words rhyme in the middle of lines.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998663"/>
            <a:ext cx="8839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247900" y="3505200"/>
            <a:ext cx="457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For the moon never </a:t>
            </a:r>
            <a:r>
              <a:rPr lang="en-US" b="1">
                <a:latin typeface="Calibri" pitchFamily="34" charset="0"/>
              </a:rPr>
              <a:t>beams</a:t>
            </a:r>
            <a:r>
              <a:rPr lang="en-US">
                <a:latin typeface="Calibri" pitchFamily="34" charset="0"/>
              </a:rPr>
              <a:t> without bringing me dreams</a:t>
            </a:r>
            <a:endParaRPr lang="en-US" b="1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Of the beautiful Annabel Lee;</a:t>
            </a:r>
          </a:p>
          <a:p>
            <a:r>
              <a:rPr lang="en-US">
                <a:latin typeface="Calibri" pitchFamily="34" charset="0"/>
              </a:rPr>
              <a:t>And the stars never </a:t>
            </a:r>
            <a:r>
              <a:rPr lang="en-US" b="1">
                <a:latin typeface="Calibri" pitchFamily="34" charset="0"/>
              </a:rPr>
              <a:t>rise</a:t>
            </a:r>
            <a:r>
              <a:rPr lang="en-US">
                <a:latin typeface="Calibri" pitchFamily="34" charset="0"/>
              </a:rPr>
              <a:t> but I feel the bright </a:t>
            </a:r>
            <a:r>
              <a:rPr lang="en-US" b="1">
                <a:latin typeface="Calibri" pitchFamily="34" charset="0"/>
              </a:rPr>
              <a:t>eyes</a:t>
            </a:r>
          </a:p>
          <a:p>
            <a:r>
              <a:rPr lang="en-US">
                <a:latin typeface="Calibri" pitchFamily="34" charset="0"/>
              </a:rPr>
              <a:t>Of the beautiful Annabel Lee;</a:t>
            </a:r>
          </a:p>
          <a:p>
            <a:r>
              <a:rPr lang="en-US">
                <a:latin typeface="Calibri" pitchFamily="34" charset="0"/>
              </a:rPr>
              <a:t>And so, all the </a:t>
            </a:r>
            <a:r>
              <a:rPr lang="en-US" b="1">
                <a:latin typeface="Calibri" pitchFamily="34" charset="0"/>
              </a:rPr>
              <a:t>night-tide</a:t>
            </a:r>
            <a:r>
              <a:rPr lang="en-US">
                <a:latin typeface="Calibri" pitchFamily="34" charset="0"/>
              </a:rPr>
              <a:t>, I lie down by the </a:t>
            </a:r>
            <a:r>
              <a:rPr lang="en-US" b="1">
                <a:latin typeface="Calibri" pitchFamily="34" charset="0"/>
              </a:rPr>
              <a:t>side</a:t>
            </a:r>
          </a:p>
          <a:p>
            <a:r>
              <a:rPr lang="en-US">
                <a:latin typeface="Calibri" pitchFamily="34" charset="0"/>
              </a:rPr>
              <a:t>Of my darling, my darling, my life and my bride,</a:t>
            </a:r>
          </a:p>
          <a:p>
            <a:r>
              <a:rPr lang="en-US">
                <a:latin typeface="Calibri" pitchFamily="34" charset="0"/>
              </a:rPr>
              <a:t>In the sepulchre there by the sea,</a:t>
            </a:r>
          </a:p>
          <a:p>
            <a:r>
              <a:rPr lang="en-US">
                <a:latin typeface="Calibri" pitchFamily="34" charset="0"/>
              </a:rPr>
              <a:t>In her tomb by the sounding sea.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latin typeface="Calibri" pitchFamily="34" charset="0"/>
              </a:rPr>
              <a:t>Meter: is a regular pattern of rhythm.</a:t>
            </a:r>
            <a:endParaRPr lang="en-US" sz="6000">
              <a:latin typeface="Calibri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2362200"/>
            <a:ext cx="73914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latin typeface="Calibri" pitchFamily="34" charset="0"/>
              </a:rPr>
              <a:t>Onomatopoeia: is a word or phrase that imitates the sound of what it describes.</a:t>
            </a: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75" y="2473325"/>
            <a:ext cx="568325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17500" y="-152400"/>
            <a:ext cx="8305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latin typeface="Calibri" pitchFamily="34" charset="0"/>
              </a:rPr>
              <a:t>Repetition: is the use of a word, phrase, line, or sound more than once in a poem.</a:t>
            </a:r>
            <a:endParaRPr lang="en-US" sz="5400">
              <a:latin typeface="Calibri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3550" y="2433638"/>
            <a:ext cx="2903538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-6350" y="46038"/>
            <a:ext cx="914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Rhyme: is the repetition of identical or similar sounds at the ends of words.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492250"/>
            <a:ext cx="7843837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-34925" y="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600" b="1">
                <a:latin typeface="Calibri" pitchFamily="34" charset="0"/>
              </a:rPr>
              <a:t>Rhyme Scheme: is the pattern formed by end rhymes.</a:t>
            </a:r>
            <a:endParaRPr lang="en-US" sz="5600">
              <a:latin typeface="Calibri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03413"/>
            <a:ext cx="5273675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latin typeface="Calibri" pitchFamily="34" charset="0"/>
              </a:rPr>
              <a:t>Rhythm: is the pattern of stressed and unstressed syllables in a poem.</a:t>
            </a:r>
            <a:endParaRPr lang="en-US" sz="5400">
              <a:latin typeface="Calibri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0025" y="2505075"/>
            <a:ext cx="36766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908050" y="685800"/>
            <a:ext cx="7315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alibri" pitchFamily="34" charset="0"/>
              </a:rPr>
              <a:t>Speaker: The voice of a poem.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1766888"/>
            <a:ext cx="8240713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884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52400"/>
            <a:ext cx="4124325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Sequential Access Storage 2"/>
          <p:cNvSpPr/>
          <p:nvPr/>
        </p:nvSpPr>
        <p:spPr>
          <a:xfrm>
            <a:off x="158750" y="173038"/>
            <a:ext cx="5029200" cy="26670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chemeClr val="tx1"/>
                </a:solidFill>
                <a:latin typeface="Algerian" pitchFamily="82" charset="0"/>
              </a:rPr>
              <a:t>½ WAY POINT!</a:t>
            </a:r>
            <a:endParaRPr lang="en-US" sz="72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85800" y="2216150"/>
            <a:ext cx="7924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u="sng">
                <a:latin typeface="Calibri" pitchFamily="34" charset="0"/>
              </a:rPr>
              <a:t>Imagery and Figurative Language</a:t>
            </a:r>
          </a:p>
          <a:p>
            <a:pPr algn="ctr"/>
            <a:r>
              <a:rPr lang="en-US" sz="4400">
                <a:latin typeface="Calibri" pitchFamily="34" charset="0"/>
              </a:rPr>
              <a:t>PART II</a:t>
            </a:r>
          </a:p>
          <a:p>
            <a:endParaRPr lang="en-US" sz="4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latin typeface="Calibri" pitchFamily="34" charset="0"/>
              </a:rPr>
              <a:t>Analogy: A “visual” comparison between 2 things based on one or more elements they share.</a:t>
            </a:r>
          </a:p>
        </p:txBody>
      </p:sp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063" y="2627313"/>
            <a:ext cx="7634287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34925"/>
            <a:ext cx="9144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latin typeface="Calibri" pitchFamily="34" charset="0"/>
              </a:rPr>
              <a:t>Figurative Language: Language used for descriptive effect, often to imply ideas indirectly.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513" y="2630488"/>
            <a:ext cx="6376987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-152400" y="0"/>
            <a:ext cx="94488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900" b="1">
                <a:latin typeface="Calibri" pitchFamily="34" charset="0"/>
              </a:rPr>
              <a:t>Idiom: An expression, specific to a language, people, or culture, where the whole meaning does not equal the sum of its parts.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6838" y="1900238"/>
            <a:ext cx="3870325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-20638" y="6350"/>
            <a:ext cx="9144001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Calibri" pitchFamily="34" charset="0"/>
              </a:rPr>
              <a:t>Irony: A form of expression in which the intended meaning of the words used is the opposite of their literal meaning</a:t>
            </a:r>
            <a:r>
              <a:rPr lang="en-US" sz="4800" b="1">
                <a:latin typeface="Calibri" pitchFamily="34" charset="0"/>
              </a:rPr>
              <a:t>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0075" y="2068513"/>
            <a:ext cx="5443538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85800" y="381000"/>
            <a:ext cx="7680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7200" b="1">
                <a:latin typeface="Calibri" pitchFamily="34" charset="0"/>
              </a:rPr>
              <a:t>Literal: True or real.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5425" y="1898650"/>
            <a:ext cx="6129338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-635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latin typeface="Calibri" pitchFamily="34" charset="0"/>
              </a:rPr>
              <a:t>Metaphor: A comparison of 2 unlike things </a:t>
            </a:r>
            <a:r>
              <a:rPr lang="en-US" sz="4800" b="1" u="sng">
                <a:latin typeface="Calibri" pitchFamily="34" charset="0"/>
              </a:rPr>
              <a:t>not using</a:t>
            </a:r>
            <a:r>
              <a:rPr lang="en-US" sz="4800" b="1">
                <a:latin typeface="Calibri" pitchFamily="34" charset="0"/>
              </a:rPr>
              <a:t> </a:t>
            </a:r>
            <a:r>
              <a:rPr lang="en-US" sz="4800" b="1" i="1">
                <a:latin typeface="Calibri" pitchFamily="34" charset="0"/>
              </a:rPr>
              <a:t>like</a:t>
            </a:r>
            <a:r>
              <a:rPr lang="en-US" sz="4800" b="1">
                <a:latin typeface="Calibri" pitchFamily="34" charset="0"/>
              </a:rPr>
              <a:t> or </a:t>
            </a:r>
            <a:r>
              <a:rPr lang="en-US" sz="4800" b="1" i="1">
                <a:latin typeface="Calibri" pitchFamily="34" charset="0"/>
              </a:rPr>
              <a:t>as</a:t>
            </a:r>
            <a:r>
              <a:rPr lang="en-US" sz="4800" b="1">
                <a:latin typeface="Calibri" pitchFamily="34" charset="0"/>
              </a:rPr>
              <a:t>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0" y="1679575"/>
            <a:ext cx="39243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-14288" y="-120650"/>
            <a:ext cx="9144001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Personification: Describing an animal or object as human or having human qualities.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5838" y="1931988"/>
            <a:ext cx="4457700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28600" y="457200"/>
            <a:ext cx="8686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latin typeface="Calibri" pitchFamily="34" charset="0"/>
              </a:rPr>
              <a:t>Simile: A comparison of 2 unlike things </a:t>
            </a:r>
            <a:r>
              <a:rPr lang="en-US" sz="5400" b="1" u="sng">
                <a:latin typeface="Calibri" pitchFamily="34" charset="0"/>
              </a:rPr>
              <a:t>using</a:t>
            </a:r>
            <a:r>
              <a:rPr lang="en-US" sz="5400" b="1">
                <a:latin typeface="Calibri" pitchFamily="34" charset="0"/>
              </a:rPr>
              <a:t> </a:t>
            </a:r>
            <a:r>
              <a:rPr lang="en-US" sz="5400" b="1" i="1">
                <a:latin typeface="Calibri" pitchFamily="34" charset="0"/>
              </a:rPr>
              <a:t>like</a:t>
            </a:r>
            <a:r>
              <a:rPr lang="en-US" sz="5400" b="1">
                <a:latin typeface="Calibri" pitchFamily="34" charset="0"/>
              </a:rPr>
              <a:t> or </a:t>
            </a:r>
            <a:r>
              <a:rPr lang="en-US" sz="5400" b="1" i="1">
                <a:latin typeface="Calibri" pitchFamily="34" charset="0"/>
              </a:rPr>
              <a:t>as</a:t>
            </a:r>
            <a:r>
              <a:rPr lang="en-US" sz="5400" b="1">
                <a:latin typeface="Calibri" pitchFamily="34" charset="0"/>
              </a:rPr>
              <a:t>. 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76538"/>
            <a:ext cx="8686800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527050" y="152400"/>
            <a:ext cx="8001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Poetry </a:t>
            </a:r>
            <a:r>
              <a:rPr lang="en-US" sz="4400">
                <a:latin typeface="Calibri" pitchFamily="34" charset="0"/>
              </a:rPr>
              <a:t>is a type of literature in which words are chosen and arranged to create a specific effect.</a:t>
            </a:r>
            <a:endParaRPr lang="en-US" sz="4400" b="1">
              <a:latin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51075"/>
            <a:ext cx="4759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0"/>
            <a:ext cx="5978525" cy="783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228600" y="358775"/>
            <a:ext cx="8534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latin typeface="Calibri" pitchFamily="34" charset="0"/>
              </a:rPr>
              <a:t>Just a reminder:  the difference between </a:t>
            </a:r>
            <a:r>
              <a:rPr lang="en-US" sz="4800" b="1">
                <a:latin typeface="Calibri" pitchFamily="34" charset="0"/>
              </a:rPr>
              <a:t>metaphor</a:t>
            </a:r>
            <a:r>
              <a:rPr lang="en-US" sz="4800">
                <a:latin typeface="Calibri" pitchFamily="34" charset="0"/>
              </a:rPr>
              <a:t> and </a:t>
            </a:r>
            <a:r>
              <a:rPr lang="en-US" sz="4800" b="1">
                <a:latin typeface="Calibri" pitchFamily="34" charset="0"/>
              </a:rPr>
              <a:t>simile</a:t>
            </a:r>
            <a:r>
              <a:rPr lang="en-US" sz="4800">
                <a:latin typeface="Calibri" pitchFamily="34" charset="0"/>
              </a:rPr>
              <a:t>...</a:t>
            </a:r>
            <a:endParaRPr lang="en-US" sz="4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667000" y="1981200"/>
            <a:ext cx="38227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u="sng">
                <a:latin typeface="Calibri" pitchFamily="34" charset="0"/>
              </a:rPr>
              <a:t>Types of Poems</a:t>
            </a:r>
          </a:p>
          <a:p>
            <a:pPr algn="ctr"/>
            <a:r>
              <a:rPr lang="en-US" sz="4400">
                <a:latin typeface="Calibri" pitchFamily="34" charset="0"/>
              </a:rPr>
              <a:t>PART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55563"/>
            <a:ext cx="9144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latin typeface="Calibri" pitchFamily="34" charset="0"/>
              </a:rPr>
              <a:t>Ballad: A short musical narrative song or poem.</a:t>
            </a:r>
            <a:endParaRPr lang="en-US" sz="6000">
              <a:latin typeface="Calibri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3988" y="1917700"/>
            <a:ext cx="3756025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200" b="1">
                <a:latin typeface="Calibri" pitchFamily="34" charset="0"/>
              </a:rPr>
              <a:t>Elegy: A mournful or melancholy poem that honors someone who is dead.</a:t>
            </a:r>
            <a:endParaRPr lang="en-US" sz="4200">
              <a:latin typeface="Calibri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4363" y="1462088"/>
            <a:ext cx="5486400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-14288" y="182563"/>
            <a:ext cx="9144001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latin typeface="Calibri" pitchFamily="34" charset="0"/>
              </a:rPr>
              <a:t>Epic: A long narrative poem that celebrates a hero or a heroic act.</a:t>
            </a:r>
            <a:endParaRPr lang="en-US" sz="4800">
              <a:latin typeface="Calibri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0" y="1752600"/>
            <a:ext cx="660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147638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latin typeface="Calibri" pitchFamily="34" charset="0"/>
              </a:rPr>
              <a:t>Free Verse: Poetry that has no fixed pattern of meter, rhyme, line-length, or stanza-arrangement.</a:t>
            </a:r>
            <a:endParaRPr lang="en-US" sz="4800">
              <a:latin typeface="Calibri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7350" y="2455863"/>
            <a:ext cx="328930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Haiku: A specific type of poetry that uses 3 lines and seventeen syllables.</a:t>
            </a:r>
            <a:endParaRPr lang="en-US" sz="4400">
              <a:latin typeface="Calibri" pitchFamily="34" charset="0"/>
            </a:endParaRPr>
          </a:p>
        </p:txBody>
      </p:sp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1828800"/>
            <a:ext cx="741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31763" y="15875"/>
            <a:ext cx="8763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latin typeface="Calibri" pitchFamily="34" charset="0"/>
              </a:rPr>
              <a:t>Ode: A lyrical poem; which is usually rhymed.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7763" y="1571625"/>
            <a:ext cx="41910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200" b="1">
                <a:latin typeface="Calibri" pitchFamily="34" charset="0"/>
              </a:rPr>
              <a:t>Sonnet: A poem containing 14 lines, usually written in iambic pentameter.</a:t>
            </a:r>
            <a:endParaRPr lang="en-US" sz="5200">
              <a:latin typeface="Calibri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400300"/>
            <a:ext cx="52578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2425" y="1143000"/>
            <a:ext cx="1568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u="sng">
                <a:latin typeface="Calibri" pitchFamily="34" charset="0"/>
              </a:rPr>
              <a:t>Structure and </a:t>
            </a:r>
          </a:p>
          <a:p>
            <a:pPr algn="ctr"/>
            <a:r>
              <a:rPr lang="en-US" b="1" u="sng">
                <a:latin typeface="Calibri" pitchFamily="34" charset="0"/>
              </a:rPr>
              <a:t>Sound Devices</a:t>
            </a:r>
          </a:p>
          <a:p>
            <a:pPr algn="ctr"/>
            <a:r>
              <a:rPr lang="en-US" b="1">
                <a:latin typeface="Calibri" pitchFamily="34" charset="0"/>
              </a:rPr>
              <a:t>PART I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95250" y="3124200"/>
            <a:ext cx="2081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u="sng">
                <a:latin typeface="Calibri" pitchFamily="34" charset="0"/>
              </a:rPr>
              <a:t>Imagery and </a:t>
            </a:r>
          </a:p>
          <a:p>
            <a:pPr algn="ctr"/>
            <a:r>
              <a:rPr lang="en-US" b="1" u="sng">
                <a:latin typeface="Calibri" pitchFamily="34" charset="0"/>
              </a:rPr>
              <a:t>Figurative Language</a:t>
            </a:r>
          </a:p>
          <a:p>
            <a:pPr algn="ctr"/>
            <a:r>
              <a:rPr lang="en-US" b="1">
                <a:latin typeface="Calibri" pitchFamily="34" charset="0"/>
              </a:rPr>
              <a:t>PART II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0038" y="5053013"/>
            <a:ext cx="1671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u="sng">
                <a:latin typeface="Calibri" pitchFamily="34" charset="0"/>
              </a:rPr>
              <a:t>Types of Poems</a:t>
            </a:r>
          </a:p>
          <a:p>
            <a:pPr algn="ctr"/>
            <a:r>
              <a:rPr lang="en-US" b="1">
                <a:latin typeface="Calibri" pitchFamily="34" charset="0"/>
              </a:rPr>
              <a:t>PART III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81000" y="22225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u="sng">
                <a:latin typeface="Calibri" pitchFamily="34" charset="0"/>
              </a:rPr>
              <a:t>Structure and Sound Devices</a:t>
            </a:r>
          </a:p>
          <a:p>
            <a:pPr algn="ctr"/>
            <a:r>
              <a:rPr lang="en-US" sz="4400">
                <a:latin typeface="Calibri" pitchFamily="34" charset="0"/>
              </a:rPr>
              <a:t>PART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2400" y="36513"/>
            <a:ext cx="8763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Line: the simplest part of a poem; used instead of sentences.</a:t>
            </a:r>
            <a:endParaRPr lang="en-US" sz="4400"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81213" y="1538288"/>
            <a:ext cx="5865812" cy="526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O Captain! My Captain! our fearful trip is done;</a:t>
            </a:r>
            <a:r>
              <a:rPr lang="en-US" sz="1400" i="1" dirty="0">
                <a:cs typeface="Arial" charset="0"/>
              </a:rPr>
              <a:t/>
            </a:r>
            <a:br>
              <a:rPr lang="en-US" sz="1400" i="1" dirty="0">
                <a:cs typeface="Arial" charset="0"/>
              </a:rPr>
            </a:br>
            <a:r>
              <a:rPr lang="en-US" sz="1400" i="1" dirty="0">
                <a:cs typeface="Arial" charset="0"/>
              </a:rPr>
              <a:t>The ship has </a:t>
            </a:r>
            <a:r>
              <a:rPr lang="en-US" sz="1400" i="1" dirty="0" err="1">
                <a:cs typeface="Arial" charset="0"/>
              </a:rPr>
              <a:t>weather'd</a:t>
            </a:r>
            <a:r>
              <a:rPr lang="en-US" sz="1400" i="1" dirty="0">
                <a:cs typeface="Arial" charset="0"/>
              </a:rPr>
              <a:t> every rack, the prize we sought is won;</a:t>
            </a:r>
            <a:br>
              <a:rPr lang="en-US" sz="1400" i="1" dirty="0">
                <a:cs typeface="Arial" charset="0"/>
              </a:rPr>
            </a:br>
            <a:r>
              <a:rPr lang="en-US" sz="1400" i="1" dirty="0">
                <a:cs typeface="Arial" charset="0"/>
              </a:rPr>
              <a:t>The port is near, the bells I hear, the people all exulting,</a:t>
            </a:r>
            <a:br>
              <a:rPr lang="en-US" sz="1400" i="1" dirty="0">
                <a:cs typeface="Arial" charset="0"/>
              </a:rPr>
            </a:br>
            <a:r>
              <a:rPr lang="en-US" sz="1400" i="1" dirty="0">
                <a:cs typeface="Arial" charset="0"/>
              </a:rPr>
              <a:t>While follow eyes the steady keel, the vessel grim and daring:</a:t>
            </a:r>
            <a:endParaRPr lang="en-US" sz="1400" dirty="0">
              <a:cs typeface="Arial" charset="0"/>
            </a:endParaRP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But O heart! heart! heart!</a:t>
            </a:r>
            <a:endParaRPr lang="en-US" sz="1400" dirty="0">
              <a:cs typeface="Arial" charset="0"/>
            </a:endParaRP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O the bleeding drops of red,</a:t>
            </a:r>
            <a:endParaRPr lang="en-US" sz="1400" dirty="0">
              <a:cs typeface="Arial" charset="0"/>
            </a:endParaRP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Where on the deck my Captain lies,</a:t>
            </a:r>
            <a:endParaRPr lang="en-US" sz="1400" dirty="0">
              <a:cs typeface="Arial" charset="0"/>
            </a:endParaRP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Fallen cold and dead.</a:t>
            </a:r>
            <a:endParaRPr lang="en-US" sz="1400" dirty="0">
              <a:cs typeface="Arial" charset="0"/>
            </a:endParaRPr>
          </a:p>
          <a:p>
            <a:pPr eaLnBrk="0" hangingPunct="0">
              <a:defRPr/>
            </a:pPr>
            <a:r>
              <a:rPr lang="en-US" sz="1400" i="1" dirty="0">
                <a:cs typeface="Arial" charset="0"/>
              </a:rPr>
              <a:t>O Captain! my Captain! rise up and hear the bells;</a:t>
            </a:r>
            <a:br>
              <a:rPr lang="en-US" sz="1400" i="1" dirty="0">
                <a:cs typeface="Arial" charset="0"/>
              </a:rPr>
            </a:br>
            <a:r>
              <a:rPr lang="en-US" sz="1400" i="1" dirty="0">
                <a:cs typeface="Arial" charset="0"/>
              </a:rPr>
              <a:t>Rise up—for you the flag is flung—for you the bugle trills;</a:t>
            </a:r>
            <a:br>
              <a:rPr lang="en-US" sz="1400" i="1" dirty="0">
                <a:cs typeface="Arial" charset="0"/>
              </a:rPr>
            </a:br>
            <a:r>
              <a:rPr lang="en-US" sz="1400" i="1" dirty="0">
                <a:cs typeface="Arial" charset="0"/>
              </a:rPr>
              <a:t>For you bouquets and </a:t>
            </a:r>
            <a:r>
              <a:rPr lang="en-US" sz="1400" i="1" dirty="0" err="1">
                <a:cs typeface="Arial" charset="0"/>
              </a:rPr>
              <a:t>ribbon'd</a:t>
            </a:r>
            <a:r>
              <a:rPr lang="en-US" sz="1400" i="1" dirty="0">
                <a:cs typeface="Arial" charset="0"/>
              </a:rPr>
              <a:t> wreaths—for you the shores a-crowding;</a:t>
            </a:r>
            <a:br>
              <a:rPr lang="en-US" sz="1400" i="1" dirty="0">
                <a:cs typeface="Arial" charset="0"/>
              </a:rPr>
            </a:br>
            <a:r>
              <a:rPr lang="en-US" sz="1400" i="1" dirty="0">
                <a:cs typeface="Arial" charset="0"/>
              </a:rPr>
              <a:t>For you they call, the swaying mass, their eager faces turning;</a:t>
            </a:r>
            <a:r>
              <a:rPr lang="en-US" sz="1400" dirty="0">
                <a:cs typeface="Arial" charset="0"/>
              </a:rPr>
              <a:t> </a:t>
            </a: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O captain! dear father!</a:t>
            </a:r>
            <a:endParaRPr lang="en-US" sz="1400" dirty="0">
              <a:cs typeface="Arial" charset="0"/>
            </a:endParaRP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This arm beneath your head;</a:t>
            </a:r>
            <a:endParaRPr lang="en-US" sz="1400" dirty="0">
              <a:cs typeface="Arial" charset="0"/>
            </a:endParaRP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It is some dream that on the deck,</a:t>
            </a:r>
            <a:endParaRPr lang="en-US" sz="1400" dirty="0">
              <a:cs typeface="Arial" charset="0"/>
            </a:endParaRP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You've fallen cold and dead.</a:t>
            </a:r>
            <a:endParaRPr lang="en-US" sz="1400" dirty="0">
              <a:cs typeface="Arial" charset="0"/>
            </a:endParaRPr>
          </a:p>
          <a:p>
            <a:pPr eaLnBrk="0" hangingPunct="0">
              <a:defRPr/>
            </a:pPr>
            <a:r>
              <a:rPr lang="en-US" sz="1400" i="1" dirty="0">
                <a:cs typeface="Arial" charset="0"/>
              </a:rPr>
              <a:t>My Captain does not answer, his lips are pale and still;</a:t>
            </a:r>
            <a:br>
              <a:rPr lang="en-US" sz="1400" i="1" dirty="0">
                <a:cs typeface="Arial" charset="0"/>
              </a:rPr>
            </a:br>
            <a:r>
              <a:rPr lang="en-US" sz="1400" i="1" dirty="0">
                <a:cs typeface="Arial" charset="0"/>
              </a:rPr>
              <a:t>My father does not feel my arm, he has no pulse nor will;</a:t>
            </a:r>
            <a:br>
              <a:rPr lang="en-US" sz="1400" i="1" dirty="0">
                <a:cs typeface="Arial" charset="0"/>
              </a:rPr>
            </a:br>
            <a:r>
              <a:rPr lang="en-US" sz="1400" i="1" dirty="0">
                <a:cs typeface="Arial" charset="0"/>
              </a:rPr>
              <a:t>The ship is </a:t>
            </a:r>
            <a:r>
              <a:rPr lang="en-US" sz="1400" i="1" dirty="0" err="1">
                <a:cs typeface="Arial" charset="0"/>
              </a:rPr>
              <a:t>anchor'd</a:t>
            </a:r>
            <a:r>
              <a:rPr lang="en-US" sz="1400" i="1" dirty="0">
                <a:cs typeface="Arial" charset="0"/>
              </a:rPr>
              <a:t> safe and sound, its voyage closed and done;</a:t>
            </a:r>
            <a:br>
              <a:rPr lang="en-US" sz="1400" i="1" dirty="0">
                <a:cs typeface="Arial" charset="0"/>
              </a:rPr>
            </a:br>
            <a:r>
              <a:rPr lang="en-US" sz="1400" i="1" dirty="0">
                <a:cs typeface="Arial" charset="0"/>
              </a:rPr>
              <a:t>From fearful trip, the victor ship, comes in with object won;</a:t>
            </a:r>
            <a:r>
              <a:rPr lang="en-US" sz="1400" dirty="0">
                <a:cs typeface="Arial" charset="0"/>
              </a:rPr>
              <a:t> </a:t>
            </a: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Exult, O shores, and ring, O bells!</a:t>
            </a:r>
            <a:endParaRPr lang="en-US" sz="1400" dirty="0">
              <a:cs typeface="Arial" charset="0"/>
            </a:endParaRP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But I, with mournful tread,</a:t>
            </a:r>
            <a:endParaRPr lang="en-US" sz="1400" dirty="0">
              <a:cs typeface="Arial" charset="0"/>
            </a:endParaRP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Walk the deck my captain lies,</a:t>
            </a:r>
            <a:r>
              <a:rPr lang="en-US" sz="1400" dirty="0">
                <a:cs typeface="Arial" charset="0"/>
              </a:rPr>
              <a:t> </a:t>
            </a:r>
          </a:p>
          <a:p>
            <a:pPr lvl="2" eaLnBrk="0" hangingPunct="0">
              <a:defRPr/>
            </a:pPr>
            <a:r>
              <a:rPr lang="en-US" sz="1400" i="1" dirty="0">
                <a:cs typeface="Arial" charset="0"/>
              </a:rPr>
              <a:t>Fallen cold and dead.</a:t>
            </a:r>
            <a:endParaRPr lang="en-US" sz="1400" dirty="0">
              <a:cs typeface="Arial" charset="0"/>
            </a:endParaRPr>
          </a:p>
        </p:txBody>
      </p:sp>
      <p:sp>
        <p:nvSpPr>
          <p:cNvPr id="4" name="Bent-Up Arrow 3"/>
          <p:cNvSpPr/>
          <p:nvPr/>
        </p:nvSpPr>
        <p:spPr>
          <a:xfrm rot="5400000">
            <a:off x="964407" y="864393"/>
            <a:ext cx="1143000" cy="109061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4800" y="84138"/>
            <a:ext cx="8540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latin typeface="Calibri" pitchFamily="34" charset="0"/>
              </a:rPr>
              <a:t>Stanza: a group of lines.</a:t>
            </a:r>
            <a:endParaRPr lang="en-US" sz="6600">
              <a:latin typeface="Calibri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81200" y="1349375"/>
            <a:ext cx="5865813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O Captain! My Captain! our fearful trip is done;</a:t>
            </a:r>
            <a:br>
              <a:rPr lang="en-US" sz="1400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</a:b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The ship has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weather'd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every rack, the prize we sought is won;</a:t>
            </a:r>
            <a:br>
              <a:rPr lang="en-US" sz="1400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</a:b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The port is near, the bells I hear, the people all exulting,</a:t>
            </a:r>
            <a:br>
              <a:rPr lang="en-US" sz="1400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</a:b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While follow eyes the steady keel, the vessel grim and daring:</a:t>
            </a:r>
            <a:endParaRPr lang="en-US" sz="14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But O heart! heart! heart!</a:t>
            </a:r>
            <a:endParaRPr lang="en-US" sz="1400" dirty="0">
              <a:cs typeface="Arial" charset="0"/>
            </a:endParaRP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O the bleeding drops of red,</a:t>
            </a:r>
            <a:endParaRPr lang="en-US" sz="1400" dirty="0">
              <a:cs typeface="Arial" charset="0"/>
            </a:endParaRP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Where on the deck my Captain lies,</a:t>
            </a:r>
            <a:endParaRPr lang="en-US" sz="1400" dirty="0">
              <a:cs typeface="Arial" charset="0"/>
            </a:endParaRP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Fallen cold and dead.</a:t>
            </a:r>
            <a:endParaRPr lang="en-US" sz="1400" dirty="0">
              <a:cs typeface="Arial" charset="0"/>
            </a:endParaRPr>
          </a:p>
          <a:p>
            <a:pPr eaLnBrk="0" hangingPunct="0">
              <a:defRPr/>
            </a:pPr>
            <a:r>
              <a:rPr lang="en-US" sz="1400" i="1" dirty="0">
                <a:cs typeface="Arial" charset="0"/>
              </a:rPr>
              <a:t>O Captain! my Captain! rise up and hear the bells;</a:t>
            </a:r>
            <a:br>
              <a:rPr lang="en-US" sz="1400" i="1" dirty="0">
                <a:cs typeface="Arial" charset="0"/>
              </a:rPr>
            </a:br>
            <a:r>
              <a:rPr lang="en-US" sz="1400" i="1" dirty="0">
                <a:cs typeface="Arial" charset="0"/>
              </a:rPr>
              <a:t>Rise up—for you the flag is flung—for you the bugle trills;</a:t>
            </a:r>
            <a:br>
              <a:rPr lang="en-US" sz="1400" i="1" dirty="0">
                <a:cs typeface="Arial" charset="0"/>
              </a:rPr>
            </a:br>
            <a:r>
              <a:rPr lang="en-US" sz="1400" i="1" dirty="0">
                <a:cs typeface="Arial" charset="0"/>
              </a:rPr>
              <a:t>For you bouquets and </a:t>
            </a:r>
            <a:r>
              <a:rPr lang="en-US" sz="1400" i="1" dirty="0" err="1">
                <a:cs typeface="Arial" charset="0"/>
              </a:rPr>
              <a:t>ribbon'd</a:t>
            </a:r>
            <a:r>
              <a:rPr lang="en-US" sz="1400" i="1" dirty="0">
                <a:cs typeface="Arial" charset="0"/>
              </a:rPr>
              <a:t> wreaths—for you the shores a-crowding;</a:t>
            </a:r>
            <a:br>
              <a:rPr lang="en-US" sz="1400" i="1" dirty="0">
                <a:cs typeface="Arial" charset="0"/>
              </a:rPr>
            </a:br>
            <a:r>
              <a:rPr lang="en-US" sz="1400" i="1" dirty="0">
                <a:cs typeface="Arial" charset="0"/>
              </a:rPr>
              <a:t>For you they call, the swaying mass, their eager faces turning;</a:t>
            </a:r>
            <a:r>
              <a:rPr lang="en-US" sz="1400" dirty="0">
                <a:cs typeface="Arial" charset="0"/>
              </a:rPr>
              <a:t> </a:t>
            </a: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O captain! dear father!</a:t>
            </a:r>
            <a:endParaRPr lang="en-US" sz="1400" dirty="0">
              <a:cs typeface="Arial" charset="0"/>
            </a:endParaRP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This arm beneath your head;</a:t>
            </a:r>
            <a:endParaRPr lang="en-US" sz="1400" dirty="0">
              <a:cs typeface="Arial" charset="0"/>
            </a:endParaRP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It is some dream that on the deck,</a:t>
            </a:r>
            <a:endParaRPr lang="en-US" sz="1400" dirty="0">
              <a:cs typeface="Arial" charset="0"/>
            </a:endParaRP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You've fallen cold and dead.</a:t>
            </a:r>
            <a:endParaRPr lang="en-US" sz="1400" dirty="0">
              <a:cs typeface="Arial" charset="0"/>
            </a:endParaRPr>
          </a:p>
          <a:p>
            <a:pPr eaLnBrk="0" hangingPunct="0">
              <a:defRPr/>
            </a:pPr>
            <a:r>
              <a:rPr lang="en-US" sz="1400" i="1" dirty="0">
                <a:cs typeface="Arial" charset="0"/>
              </a:rPr>
              <a:t>My Captain does not answer, his lips are pale and still;</a:t>
            </a:r>
            <a:br>
              <a:rPr lang="en-US" sz="1400" i="1" dirty="0">
                <a:cs typeface="Arial" charset="0"/>
              </a:rPr>
            </a:br>
            <a:r>
              <a:rPr lang="en-US" sz="1400" i="1" dirty="0">
                <a:cs typeface="Arial" charset="0"/>
              </a:rPr>
              <a:t>My father does not feel my arm, he has no pulse nor will;</a:t>
            </a:r>
            <a:br>
              <a:rPr lang="en-US" sz="1400" i="1" dirty="0">
                <a:cs typeface="Arial" charset="0"/>
              </a:rPr>
            </a:br>
            <a:r>
              <a:rPr lang="en-US" sz="1400" i="1" dirty="0">
                <a:cs typeface="Arial" charset="0"/>
              </a:rPr>
              <a:t>The ship is </a:t>
            </a:r>
            <a:r>
              <a:rPr lang="en-US" sz="1400" i="1" dirty="0" err="1">
                <a:cs typeface="Arial" charset="0"/>
              </a:rPr>
              <a:t>anchor'd</a:t>
            </a:r>
            <a:r>
              <a:rPr lang="en-US" sz="1400" i="1" dirty="0">
                <a:cs typeface="Arial" charset="0"/>
              </a:rPr>
              <a:t> safe and sound, its voyage closed and done;</a:t>
            </a:r>
            <a:br>
              <a:rPr lang="en-US" sz="1400" i="1" dirty="0">
                <a:cs typeface="Arial" charset="0"/>
              </a:rPr>
            </a:br>
            <a:r>
              <a:rPr lang="en-US" sz="1400" i="1" dirty="0">
                <a:cs typeface="Arial" charset="0"/>
              </a:rPr>
              <a:t>From fearful trip, the victor ship, comes in with object won;</a:t>
            </a:r>
            <a:r>
              <a:rPr lang="en-US" sz="1400" dirty="0">
                <a:cs typeface="Arial" charset="0"/>
              </a:rPr>
              <a:t> </a:t>
            </a: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Exult, O shores, and ring, O bells!</a:t>
            </a:r>
            <a:endParaRPr lang="en-US" sz="1400" dirty="0">
              <a:cs typeface="Arial" charset="0"/>
            </a:endParaRP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But I, with mournful tread,</a:t>
            </a:r>
            <a:endParaRPr lang="en-US" sz="1400" dirty="0">
              <a:cs typeface="Arial" charset="0"/>
            </a:endParaRPr>
          </a:p>
          <a:p>
            <a:pPr lvl="1" eaLnBrk="0" hangingPunct="0">
              <a:defRPr/>
            </a:pPr>
            <a:r>
              <a:rPr lang="en-US" sz="1400" i="1" dirty="0">
                <a:cs typeface="Arial" charset="0"/>
              </a:rPr>
              <a:t>Walk the deck my captain lies,</a:t>
            </a:r>
            <a:r>
              <a:rPr lang="en-US" sz="1400" dirty="0">
                <a:cs typeface="Arial" charset="0"/>
              </a:rPr>
              <a:t> </a:t>
            </a:r>
          </a:p>
          <a:p>
            <a:pPr lvl="2" eaLnBrk="0" hangingPunct="0">
              <a:defRPr/>
            </a:pPr>
            <a:r>
              <a:rPr lang="en-US" sz="1400" i="1" dirty="0">
                <a:cs typeface="Arial" charset="0"/>
              </a:rPr>
              <a:t>Fallen cold and dead.</a:t>
            </a:r>
            <a:endParaRPr lang="en-US" sz="1400" dirty="0">
              <a:cs typeface="Arial" charset="0"/>
            </a:endParaRPr>
          </a:p>
        </p:txBody>
      </p:sp>
      <p:sp>
        <p:nvSpPr>
          <p:cNvPr id="4" name="Bent-Up Arrow 3"/>
          <p:cNvSpPr/>
          <p:nvPr/>
        </p:nvSpPr>
        <p:spPr>
          <a:xfrm rot="5400000">
            <a:off x="1202531" y="1285082"/>
            <a:ext cx="871537" cy="685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90513"/>
            <a:ext cx="9144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Calibri" pitchFamily="34" charset="0"/>
              </a:rPr>
              <a:t>Alliteration: is the repetition of consonant sounds, most often at the beginning of nearby words and syllables</a:t>
            </a:r>
            <a:r>
              <a:rPr lang="en-US" sz="4800" b="1">
                <a:latin typeface="Calibri" pitchFamily="34" charset="0"/>
              </a:rPr>
              <a:t>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2722563"/>
            <a:ext cx="6610350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04800" y="381000"/>
            <a:ext cx="8534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latin typeface="Calibri" pitchFamily="34" charset="0"/>
              </a:rPr>
              <a:t>Assonance: is the repetition of vowel sounds in nearby words.</a:t>
            </a:r>
            <a:endParaRPr lang="en-US" sz="4800">
              <a:latin typeface="Calibri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213" y="4572000"/>
            <a:ext cx="6477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https://encrypted-tbn0.gstatic.com/images?q=tbn:ANd9GcQHCuAEFhnDWlPszcRqi3jgWlY5Ul2hOw5SvVZCaBAJY0XyHU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25" y="2139950"/>
            <a:ext cx="3557588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12461</TotalTime>
  <Words>876</Words>
  <Application>Microsoft Office PowerPoint</Application>
  <PresentationFormat>On-screen Show (4:3)</PresentationFormat>
  <Paragraphs>85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Calibri</vt:lpstr>
      <vt:lpstr>Arial</vt:lpstr>
      <vt:lpstr>Algerian</vt:lpstr>
      <vt:lpstr>Office Theme</vt:lpstr>
      <vt:lpstr> Introduction to Poetry!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Poetry!</dc:title>
  <dc:creator>msuser</dc:creator>
  <cp:lastModifiedBy>mrangel</cp:lastModifiedBy>
  <cp:revision>83</cp:revision>
  <cp:lastPrinted>2013-08-08T16:11:33Z</cp:lastPrinted>
  <dcterms:created xsi:type="dcterms:W3CDTF">2011-09-28T15:09:15Z</dcterms:created>
  <dcterms:modified xsi:type="dcterms:W3CDTF">2015-11-02T16:39:54Z</dcterms:modified>
</cp:coreProperties>
</file>